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e6bd714c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e6bd714c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d3915c62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d3915c62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d2cd73dd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d2cd73dd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9a332bd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9a332bd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d2cd73dd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d2cd73dd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d2cd73dd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d2cd73dd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d2cd73dd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d2cd73dd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9a332bd9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9a332bd9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d2cd73dd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d2cd73dd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e6bd714c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e6bd714c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ba4b00e8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ba4b00e8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d2cd73dd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d2cd73dd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d2cd73dd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d2cd73dd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e6bd714c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e6bd714c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9a332bd9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9a332bd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9a332bd9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9a332bd9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d3915c6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d3915c6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d3915c62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d3915c62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ba4b00e8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ba4b00e8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ba4b00e8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ba4b00e8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ba4b00e8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ba4b00e8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e6bd714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e6bd714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d2cd73dd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d2cd73dd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5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3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Relationship Id="rId4" Type="http://schemas.openxmlformats.org/officeDocument/2006/relationships/image" Target="../media/image3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Relationship Id="rId4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28600"/>
            <a:ext cx="8520600" cy="17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235"/>
              <a:buFont typeface="Arial"/>
              <a:buNone/>
            </a:pPr>
            <a:r>
              <a:rPr lang="it" sz="1888">
                <a:solidFill>
                  <a:srgbClr val="424242"/>
                </a:solidFill>
                <a:latin typeface="Comic Sans MS"/>
                <a:ea typeface="Comic Sans MS"/>
                <a:cs typeface="Comic Sans MS"/>
                <a:sym typeface="Comic Sans MS"/>
              </a:rPr>
              <a:t>ISTITUTO COMPRENSIVO “DON MILANI-SALA”</a:t>
            </a:r>
            <a:r>
              <a:rPr lang="it" sz="2444">
                <a:solidFill>
                  <a:srgbClr val="42424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44">
              <a:solidFill>
                <a:srgbClr val="4242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264"/>
              <a:buFont typeface="Arial"/>
              <a:buNone/>
            </a:pPr>
            <a:r>
              <a:rPr lang="it" sz="1766">
                <a:solidFill>
                  <a:srgbClr val="424242"/>
                </a:solidFill>
                <a:latin typeface="Comic Sans MS"/>
                <a:ea typeface="Comic Sans MS"/>
                <a:cs typeface="Comic Sans MS"/>
                <a:sym typeface="Comic Sans MS"/>
              </a:rPr>
              <a:t>SCUOLA DELL’INFANZIA </a:t>
            </a:r>
            <a:endParaRPr sz="1766">
              <a:solidFill>
                <a:srgbClr val="4242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264"/>
              <a:buFont typeface="Arial"/>
              <a:buNone/>
            </a:pPr>
            <a:r>
              <a:rPr lang="it" sz="1766">
                <a:solidFill>
                  <a:srgbClr val="424242"/>
                </a:solidFill>
                <a:latin typeface="Comic Sans MS"/>
                <a:ea typeface="Comic Sans MS"/>
                <a:cs typeface="Comic Sans MS"/>
                <a:sym typeface="Comic Sans MS"/>
              </a:rPr>
              <a:t>A.S. 2020/2021</a:t>
            </a:r>
            <a:endParaRPr sz="1766">
              <a:solidFill>
                <a:srgbClr val="4242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264"/>
              <a:buFont typeface="Arial"/>
              <a:buNone/>
            </a:pPr>
            <a:r>
              <a:t/>
            </a:r>
            <a:endParaRPr sz="1766">
              <a:solidFill>
                <a:srgbClr val="4242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264"/>
              <a:buFont typeface="Arial"/>
              <a:buNone/>
            </a:pPr>
            <a:r>
              <a:rPr lang="it" sz="1766">
                <a:solidFill>
                  <a:srgbClr val="42424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Compito autentico </a:t>
            </a:r>
            <a:endParaRPr sz="1766">
              <a:solidFill>
                <a:srgbClr val="4242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450" y="1505200"/>
            <a:ext cx="6504400" cy="33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0411">
            <a:off x="664376" y="1243025"/>
            <a:ext cx="3117051" cy="34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2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107150" y="203600"/>
            <a:ext cx="4307700" cy="4002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Hanno lavorato con passione e divertimento….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630800"/>
            <a:ext cx="2808000" cy="3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HANNO CLASSIFICATO GLI ALIMENTI, REALIZZANDO  IL SEMAFORO DELLA BUONA ALIMENTAZIONE :</a:t>
            </a:r>
            <a:endParaRPr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STOP </a:t>
            </a:r>
            <a:r>
              <a:rPr lang="it" sz="1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AL CIBO SPAZZATURA</a:t>
            </a:r>
            <a:endParaRPr sz="14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Sì</a:t>
            </a:r>
            <a:r>
              <a:rPr lang="it" sz="1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 AI CIBI CONSUMATI CON MODERAZIONE</a:t>
            </a:r>
            <a:endParaRPr sz="14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VIA </a:t>
            </a:r>
            <a:r>
              <a:rPr lang="it" sz="1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AGLI ALIMENTI SANI</a:t>
            </a:r>
            <a:endParaRPr sz="14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COME FRUTTA E VERDURA </a:t>
            </a:r>
            <a:endParaRPr sz="14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555600"/>
            <a:ext cx="5444352" cy="401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25" y="82950"/>
            <a:ext cx="4120725" cy="47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402787" y="195564"/>
            <a:ext cx="4705000" cy="4574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4817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975" y="152400"/>
            <a:ext cx="433862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pu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04800"/>
            <a:ext cx="4419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75" y="843350"/>
            <a:ext cx="4267200" cy="37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220875" y="201475"/>
            <a:ext cx="395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220875" y="474050"/>
            <a:ext cx="414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521450" y="201475"/>
            <a:ext cx="383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Hanno colorato con grande impegno “ le cose buone che fanno bene …..”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>
    <mc:Choice Requires="p14">
      <p:transition spd="slow" p14:dur="5000">
        <p:pus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177775"/>
            <a:ext cx="85206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288">
                <a:latin typeface="Comic Sans MS"/>
                <a:ea typeface="Comic Sans MS"/>
                <a:cs typeface="Comic Sans MS"/>
                <a:sym typeface="Comic Sans MS"/>
              </a:rPr>
              <a:t>E aspettando il carnevale, hanno anche dipinto  le mascherine a forma di frutta …..</a:t>
            </a:r>
            <a:endParaRPr sz="1288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28125"/>
            <a:ext cx="8520600" cy="426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14:prism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189625"/>
            <a:ext cx="8520600" cy="5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E a proposito di spreco…..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782125"/>
            <a:ext cx="8520600" cy="42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75" y="1502650"/>
            <a:ext cx="3202575" cy="29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5750" y="260725"/>
            <a:ext cx="4506549" cy="4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14:prism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275300" y="432900"/>
            <a:ext cx="3558000" cy="3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1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Hanno scoperto che il 5 Febbraio ricorre la Giornata nazionale contro lo spreco alimentare e che tutti come bravi cittadini dobbiamo fare qualcosa per evitarlo, nella consapevolezza che il cibo non è un privilegio di pochi ma un diritto di tutti !</a:t>
            </a:r>
            <a:endParaRPr sz="21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45107">
            <a:off x="4625634" y="404233"/>
            <a:ext cx="2721760" cy="433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14:prism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lin ang="5400012" scaled="0"/>
        </a:gra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94800"/>
            <a:ext cx="8520600" cy="6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5131"/>
              <a:buNone/>
            </a:pPr>
            <a:r>
              <a:rPr b="1" lang="it" sz="152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Hanno progettato e realizzato i loro lavori  con creatività e originalità , dopo aver compreso come in prima persona si può  evitare e ridurre lo spreco alimentare ! </a:t>
            </a:r>
            <a:endParaRPr b="1" sz="152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99300"/>
            <a:ext cx="8659799" cy="4313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push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00" y="1031125"/>
            <a:ext cx="3629025" cy="33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5" y="691450"/>
            <a:ext cx="4958126" cy="37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pus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Educare i bambini all’antispreco alimentare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>
                <a:latin typeface="Comic Sans MS"/>
                <a:ea typeface="Comic Sans MS"/>
                <a:cs typeface="Comic Sans MS"/>
                <a:sym typeface="Comic Sans MS"/>
              </a:rPr>
              <a:t>La problematica dello spreco alimentare è di per sé complessa ma l’unico modo di combattere le cattive abitudini è quello di educare le nuove generazioni, a partire da casa e da scuola.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600" y="1185150"/>
            <a:ext cx="3911226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lin ang="5400012" scaled="0"/>
        </a:gra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7775"/>
            <a:ext cx="8748000" cy="483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14:flip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lin ang="5400012" scaled="0"/>
        </a:gra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23000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000" y="936250"/>
            <a:ext cx="4963800" cy="36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 txBox="1"/>
          <p:nvPr/>
        </p:nvSpPr>
        <p:spPr>
          <a:xfrm>
            <a:off x="4017625" y="225175"/>
            <a:ext cx="487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calendario per la sezione e l’opuscolo da conservare….</a:t>
            </a:r>
            <a:endParaRPr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>
    <mc:Choice Requires="p14">
      <p:transition spd="slow" p14:dur="5000">
        <p14:gallery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2096">
            <a:off x="267913" y="1577026"/>
            <a:ext cx="2875026" cy="255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7575" y="152400"/>
            <a:ext cx="5342901" cy="4736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 txBox="1"/>
          <p:nvPr/>
        </p:nvSpPr>
        <p:spPr>
          <a:xfrm rot="-362173">
            <a:off x="111302" y="433671"/>
            <a:ext cx="3372096" cy="8310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BF9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Anche Peppa Pig ha dato i suoi preziosi consigli per imparare a non sprecare il cibo…..</a:t>
            </a:r>
            <a:endParaRPr b="1">
              <a:solidFill>
                <a:srgbClr val="BF9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311700" y="169825"/>
            <a:ext cx="85206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1111"/>
              <a:buNone/>
            </a:pPr>
            <a:r>
              <a:rPr b="1" lang="it" sz="162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Senza dimenticare l’importanza di una corretta gestione dei rifiuti, in particolare di quelli organici….</a:t>
            </a:r>
            <a:endParaRPr b="1" sz="162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5658">
            <a:off x="311701" y="958349"/>
            <a:ext cx="3999900" cy="361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85611">
            <a:off x="4764875" y="958350"/>
            <a:ext cx="4067425" cy="361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 rot="415572">
            <a:off x="6344514" y="445004"/>
            <a:ext cx="2487755" cy="39585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Alla fine del percorso </a:t>
            </a:r>
            <a:endParaRPr b="1" sz="18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bambini sono giunti ad un’unica ed importante riflessione… che tutti insieme possiamo </a:t>
            </a:r>
            <a:endParaRPr b="1" sz="18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contribuire per un mondo migliore !!!</a:t>
            </a:r>
            <a:endParaRPr b="1" sz="18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423250" y="121325"/>
            <a:ext cx="4369500" cy="44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">
            <a:off x="423250" y="177801"/>
            <a:ext cx="5593674" cy="473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0" y="0"/>
            <a:ext cx="9144000" cy="6672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488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688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 PRIMA DI PARLARE DI SPRECO, PARLIAMO DEL VALORE DEL CIBO….</a:t>
            </a:r>
            <a:endParaRPr sz="1688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7200"/>
            <a:ext cx="9144000" cy="44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273750" y="2122900"/>
            <a:ext cx="63687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CIBO, OLTRE AD ESSERE ESSENZIALE ALLA CRESCITA, È CULTURA E CONOSCENZA, È PIACERE E RELAZIONE, È INTERDISCIPLINARIETA’ DEI CAMPI DI ESPERIENZA PER LO SVILUPPO DELL’IDENTITA’, DELL’AUTONOMIA E DELLA CITTADINANZA.</a:t>
            </a:r>
            <a:endParaRPr sz="18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025" y="0"/>
            <a:ext cx="9794126" cy="55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33450" y="363950"/>
            <a:ext cx="504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33750" y="266050"/>
            <a:ext cx="4646400" cy="5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I punti focali e gli obiettivi del compito sono stati i seguenti:</a:t>
            </a:r>
            <a:endParaRPr b="1" sz="18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-favorire un atteggiamento sereno ed equilibrato con il cibo e con il momento del pasto. </a:t>
            </a:r>
            <a:endParaRPr sz="18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-trasmettere l’importanza di una dieta varia e corretta </a:t>
            </a:r>
            <a:endParaRPr sz="18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-individuare buone abitudini ( fare quotidianamente una colazione nutriente e completa, bere acqua, mangiare abitualmente frutta e verdura) e soprattutto assaggiare e mangiare tutto, evitando e riducendo così lo spreco de</a:t>
            </a:r>
            <a:r>
              <a:rPr lang="it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 cibo.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145575"/>
            <a:ext cx="8520600" cy="6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rPr lang="it" sz="1720">
                <a:latin typeface="Comic Sans MS"/>
                <a:ea typeface="Comic Sans MS"/>
                <a:cs typeface="Comic Sans MS"/>
                <a:sym typeface="Comic Sans MS"/>
              </a:rPr>
              <a:t> Il percorso è iniziato con attività di brainstorming per scoprire le conoscenze e le preferenze alimentari dei bambini….</a:t>
            </a:r>
            <a:endParaRPr sz="17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73425"/>
            <a:ext cx="8471074" cy="413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lin ang="5400012" scaled="0"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I bambini hanno ascoltato storie e filastrocche....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017725"/>
            <a:ext cx="39999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3999899" cy="35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017725"/>
            <a:ext cx="3999900" cy="35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152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hanno rielaborate e memorizzate per produrre tutti  insieme i loro cartelloni... </a:t>
            </a:r>
            <a:endParaRPr b="1" sz="192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999899" cy="3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152475"/>
            <a:ext cx="3999901" cy="356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4104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5850" y="152400"/>
            <a:ext cx="48909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121775"/>
            <a:ext cx="85206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6453625" y="1152475"/>
            <a:ext cx="237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…..per riconoscere </a:t>
            </a:r>
            <a:r>
              <a:rPr lang="it" sz="2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quali sono gli alimenti che ci aiutano a crescere bene……</a:t>
            </a:r>
            <a:endParaRPr sz="22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rgbClr val="FFFF00"/>
              </a:solidFill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96928">
            <a:off x="758796" y="620364"/>
            <a:ext cx="4927760" cy="3902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